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handoutMasterIdLst>
    <p:handoutMasterId r:id="rId13"/>
  </p:handoutMasterIdLst>
  <p:sldIdLst>
    <p:sldId id="256" r:id="rId3"/>
    <p:sldId id="260" r:id="rId4"/>
    <p:sldId id="257" r:id="rId5"/>
    <p:sldId id="259" r:id="rId6"/>
    <p:sldId id="261" r:id="rId7"/>
    <p:sldId id="262" r:id="rId8"/>
    <p:sldId id="258" r:id="rId9"/>
    <p:sldId id="263" r:id="rId10"/>
    <p:sldId id="264" r:id="rId11"/>
  </p:sldIdLst>
  <p:sldSz cx="10080625" cy="7559675"/>
  <p:notesSz cx="7559675" cy="10691813"/>
  <p:defaultTextStyle>
    <a:defPPr>
      <a:defRPr lang="fa-I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8" d="100"/>
          <a:sy n="38" d="100"/>
        </p:scale>
        <p:origin x="1332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429410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1312920" y="1027079"/>
            <a:ext cx="4933800" cy="3700440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3"/>
          </p:nvPr>
        </p:nvSpPr>
        <p:spPr>
          <a:xfrm>
            <a:off x="1169640" y="5086800"/>
            <a:ext cx="5226120" cy="4107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3583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r" rtl="0" hangingPunct="0">
      <a:tabLst/>
      <a:defRPr lang="en-US" sz="2400" b="0" i="0" u="none" strike="noStrike">
        <a:ln>
          <a:noFill/>
        </a:ln>
        <a:solidFill>
          <a:srgbClr val="000000"/>
        </a:solidFill>
        <a:latin typeface="Thorndale" pitchFamily="18"/>
        <a:cs typeface="Arial Unicode MS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040"/>
          </a:xfrm>
        </p:spPr>
        <p:txBody>
          <a:bodyPr>
            <a:spAutoFit/>
          </a:bodyPr>
          <a:lstStyle/>
          <a:p>
            <a:pPr marL="216000" indent="-216000"/>
            <a:endParaRPr lang="en-US" sz="2810">
              <a:latin typeface="Albany" pitchFamily="18"/>
              <a:cs typeface="Tahoma" pitchFamily="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0475" y="1236663"/>
            <a:ext cx="7559675" cy="26320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0475" y="3970338"/>
            <a:ext cx="7559675" cy="18256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1553022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2445494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388" y="1884363"/>
            <a:ext cx="8694737" cy="31448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388" y="5059363"/>
            <a:ext cx="8694737" cy="16525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58287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325" y="2138363"/>
            <a:ext cx="4132263" cy="4762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6988" y="2138363"/>
            <a:ext cx="4133850" cy="4762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81300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403225"/>
            <a:ext cx="8694737" cy="14605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3738" y="1852613"/>
            <a:ext cx="426561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3738" y="2760663"/>
            <a:ext cx="4265612" cy="40624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3813" y="1852613"/>
            <a:ext cx="428466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3813" y="2760663"/>
            <a:ext cx="4284662" cy="40624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1337898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136911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2614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1841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a-IR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54134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2806628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97725" y="700088"/>
            <a:ext cx="2151063" cy="62007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1363" y="700088"/>
            <a:ext cx="6303962" cy="62007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1680095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0475" y="1236663"/>
            <a:ext cx="7559675" cy="26320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0475" y="3970338"/>
            <a:ext cx="7559675" cy="18256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fa-IR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94FE201-D8DB-4EE6-BEB2-CAE77BC3FE0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958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AEA391-D9F9-4CD9-9D6E-6DE3CC313A5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515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388" y="1884363"/>
            <a:ext cx="8694737" cy="31448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388" y="5059363"/>
            <a:ext cx="8694737" cy="16525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28E66BF-F711-41E1-921D-0321B26F019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74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7D33DD8-31A3-486F-BE07-EB30004A396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03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403225"/>
            <a:ext cx="8694737" cy="14605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3738" y="1852613"/>
            <a:ext cx="426561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3738" y="2760663"/>
            <a:ext cx="4265612" cy="40624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3813" y="1852613"/>
            <a:ext cx="428466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3813" y="2760663"/>
            <a:ext cx="4284662" cy="40624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03FD043-5102-4228-A365-04D69BB13FB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534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3300A75-CD5A-4E5C-87E9-B477816138C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809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7CB596B-D9FB-4CFE-A423-EBB7B5D9EFE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029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E1B8916-6DCD-4E59-9960-16B1CAAC4F2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214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a-IR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590CC49-AA6E-4916-B1EE-42E3A9E54B7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489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80F9D39-4D6A-4CFA-9701-4757635F5D3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89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fa-IR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7263ABE-F552-4E8B-A5FC-691A052DF84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581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13">
            <a:lum/>
            <a:alphaModFix/>
          </a:blip>
          <a:srcRect/>
          <a:stretch>
            <a:fillRect/>
          </a:stretch>
        </p:blipFill>
        <p:spPr>
          <a:xfrm>
            <a:off x="0" y="0"/>
            <a:ext cx="10080000" cy="7560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Placeholder 2"/>
          <p:cNvSpPr txBox="1">
            <a:spLocks noGrp="1"/>
          </p:cNvSpPr>
          <p:nvPr>
            <p:ph type="title"/>
          </p:nvPr>
        </p:nvSpPr>
        <p:spPr>
          <a:xfrm>
            <a:off x="740879" y="699480"/>
            <a:ext cx="860796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1"/>
          </p:nvPr>
        </p:nvSpPr>
        <p:spPr>
          <a:xfrm>
            <a:off x="822600" y="2137680"/>
            <a:ext cx="8418240" cy="4762799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hangingPunct="0">
        <a:tabLst/>
        <a:defRPr lang="en-US" sz="2400" b="1" i="1" u="none" strike="noStrike">
          <a:ln>
            <a:noFill/>
          </a:ln>
          <a:solidFill>
            <a:srgbClr val="99284C"/>
          </a:solidFill>
          <a:latin typeface="Albany" pitchFamily="34"/>
          <a:cs typeface="Arial Unicode MS" pitchFamily="2"/>
        </a:defRPr>
      </a:lvl1pPr>
    </p:titleStyle>
    <p:bodyStyle>
      <a:lvl1pPr marL="0" marR="0" indent="0" algn="l" rtl="0" hangingPunct="0">
        <a:spcBef>
          <a:spcPts val="0"/>
        </a:spcBef>
        <a:spcAft>
          <a:spcPts val="0"/>
        </a:spcAft>
        <a:tabLst/>
        <a:defRPr lang="en-US" sz="2400" b="0" i="0" u="none" strike="noStrike">
          <a:ln>
            <a:noFill/>
          </a:ln>
          <a:solidFill>
            <a:srgbClr val="333333"/>
          </a:solidFill>
          <a:latin typeface="Albany" pitchFamily="34"/>
          <a:cs typeface="Arial Unicode MS" pitchFamily="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a-I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989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marL="0" marR="0" lvl="0" indent="0" algn="r" rtl="0" hangingPunct="0">
              <a:buNone/>
              <a:tabLst/>
              <a:defRPr lang="en-US" sz="1400">
                <a:solidFill>
                  <a:srgbClr val="FFFFFF"/>
                </a:solidFill>
                <a:latin typeface="Thorndale" pitchFamily="18"/>
                <a:ea typeface="HG Mincho Light J" pitchFamily="2"/>
                <a:cs typeface="Arial Unicode MS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marL="0" marR="0" lvl="0" indent="0" algn="ctr" rtl="0" hangingPunct="0">
              <a:buNone/>
              <a:tabLst/>
              <a:defRPr lang="en-US" sz="1400">
                <a:solidFill>
                  <a:srgbClr val="FFFFFF"/>
                </a:solidFill>
                <a:latin typeface="Thorndale" pitchFamily="18"/>
                <a:ea typeface="HG Mincho Light J" pitchFamily="2"/>
                <a:cs typeface="Arial Unicode MS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marL="0" marR="0" lvl="0" indent="0" algn="r" rtl="0" hangingPunct="0">
              <a:buNone/>
              <a:tabLst/>
              <a:defRPr lang="en-US" sz="1400">
                <a:solidFill>
                  <a:srgbClr val="FFFFFF"/>
                </a:solidFill>
                <a:latin typeface="Thorndale" pitchFamily="18"/>
                <a:ea typeface="HG Mincho Light J" pitchFamily="2"/>
                <a:cs typeface="Arial Unicode MS" pitchFamily="2"/>
              </a:defRPr>
            </a:lvl1pPr>
          </a:lstStyle>
          <a:p>
            <a:pPr lvl="0"/>
            <a:fld id="{161DFDFE-FD52-43DB-A4B3-8EDB40684033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hangingPunct="0">
        <a:tabLst/>
        <a:defRPr lang="en-US" sz="4400" b="1" i="1" u="none" strike="noStrike">
          <a:ln>
            <a:noFill/>
          </a:ln>
          <a:solidFill>
            <a:srgbClr val="FFFFFF"/>
          </a:solidFill>
          <a:latin typeface="Thorndale" pitchFamily="18"/>
          <a:cs typeface="Tahoma" pitchFamily="2"/>
        </a:defRPr>
      </a:lvl1pPr>
    </p:titleStyle>
    <p:bodyStyle>
      <a:lvl1pPr marL="0" marR="0" indent="0" algn="r" rtl="0" hangingPunct="0">
        <a:spcBef>
          <a:spcPts val="0"/>
        </a:spcBef>
        <a:spcAft>
          <a:spcPts val="1417"/>
        </a:spcAft>
        <a:tabLst/>
        <a:defRPr lang="en-US" sz="2400" b="0" i="0" u="none" strike="noStrike">
          <a:ln>
            <a:noFill/>
          </a:ln>
          <a:solidFill>
            <a:srgbClr val="FFFFFF"/>
          </a:solidFill>
          <a:latin typeface="Thorndale" pitchFamily="18"/>
          <a:cs typeface="Tahoma" pitchFamily="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a-I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1617840"/>
            <a:ext cx="9071640" cy="1262160"/>
          </a:xfrm>
        </p:spPr>
        <p:txBody>
          <a:bodyPr>
            <a:spAutoFit/>
          </a:bodyPr>
          <a:lstStyle/>
          <a:p>
            <a:pPr marL="216000" lvl="0" indent="-360000"/>
            <a:r>
              <a:rPr lang="zxx-none" sz="3600" b="0" i="0" dirty="0">
                <a:cs typeface="Zeytoon" pitchFamily="2"/>
              </a:rPr>
              <a:t>به نام خدا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4294967295"/>
          </p:nvPr>
        </p:nvSpPr>
        <p:spPr>
          <a:xfrm>
            <a:off x="503999" y="1130760"/>
            <a:ext cx="9071640" cy="4989240"/>
          </a:xfrm>
        </p:spPr>
        <p:txBody>
          <a:bodyPr anchor="ctr">
            <a:spAutoFit/>
          </a:bodyPr>
          <a:lstStyle/>
          <a:p>
            <a:pPr marL="216000" lvl="0" indent="-216000" algn="ctr"/>
            <a:r>
              <a:rPr lang="zxx-none" sz="5400" dirty="0">
                <a:cs typeface="Zeytoon" pitchFamily="2"/>
              </a:rPr>
              <a:t>تلاش‌هاي جامعه‌سازي اسلامي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a-IR" b="0" i="0" dirty="0" smtClean="0">
                <a:cs typeface="Zeytoon" panose="00000400000000000000" pitchFamily="2" charset="-78"/>
              </a:rPr>
              <a:t>سيدمحمدباقر صدر</a:t>
            </a:r>
            <a:endParaRPr lang="fa-IR" b="0" i="0" dirty="0">
              <a:cs typeface="Zeytoon" panose="00000400000000000000" pitchFamily="2" charset="-78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999" y="1768475"/>
            <a:ext cx="6186361" cy="5092010"/>
          </a:xfrm>
        </p:spPr>
        <p:txBody>
          <a:bodyPr>
            <a:normAutofit/>
          </a:bodyPr>
          <a:lstStyle/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فقه نظامات اجتماعي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وجود «نظام احكام» ناظر به جامعه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مبتني شدن فقه بر «مكتب»، به عنوان لايه باطني‌تري از فقه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موضوعات احكام اجزائي هستند در يك كلّ متغيّر و در يك نظام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تحقق نظام و مكتب در منطقةالفراغ، به معناي جعل حكم الزامي توسط حاكم اسلامي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82" r="31610" b="5603"/>
          <a:stretch/>
        </p:blipFill>
        <p:spPr>
          <a:xfrm>
            <a:off x="6995160" y="1768475"/>
            <a:ext cx="2580479" cy="5372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061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a-IR" b="0" i="0" dirty="0" smtClean="0">
                <a:cs typeface="Zeytoon" panose="00000400000000000000" pitchFamily="2" charset="-78"/>
              </a:rPr>
              <a:t>سيداحمد فرديد</a:t>
            </a:r>
            <a:endParaRPr lang="fa-IR" b="0" i="0" dirty="0">
              <a:cs typeface="Zeytoon" panose="00000400000000000000" pitchFamily="2" charset="-78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50" r="27848"/>
          <a:stretch/>
        </p:blipFill>
        <p:spPr>
          <a:xfrm>
            <a:off x="503999" y="1665977"/>
            <a:ext cx="2529840" cy="5194508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61361" y="1768475"/>
            <a:ext cx="6314440" cy="5092010"/>
          </a:xfrm>
        </p:spPr>
        <p:txBody>
          <a:bodyPr>
            <a:normAutofit/>
          </a:bodyPr>
          <a:lstStyle/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 علم‌الأسماء تاريخي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 مبتني بر نگرش‌هاي عرفاني درباره مظهر يكي از اسماء الهي بودن انسان در هر عصر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 پنج دوره زماني:</a:t>
            </a:r>
          </a:p>
          <a:p>
            <a:pPr marL="1028700" lvl="1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پريروز: امّت واحده</a:t>
            </a:r>
          </a:p>
          <a:p>
            <a:pPr marL="1028700" lvl="1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ديروز: غفلت در فلسفه يونان </a:t>
            </a:r>
            <a:r>
              <a:rPr lang="fa-IR" sz="2000" dirty="0" smtClean="0">
                <a:solidFill>
                  <a:schemeClr val="bg1"/>
                </a:solidFill>
                <a:cs typeface="Lotus" panose="00000400000000000000" pitchFamily="2" charset="-78"/>
              </a:rPr>
              <a:t>(اصالت وجود)</a:t>
            </a:r>
            <a:endParaRPr lang="fa-IR" sz="3200" dirty="0" smtClean="0">
              <a:solidFill>
                <a:schemeClr val="bg1"/>
              </a:solidFill>
              <a:cs typeface="Lotus" panose="00000400000000000000" pitchFamily="2" charset="-78"/>
            </a:endParaRPr>
          </a:p>
          <a:p>
            <a:pPr marL="1028700" lvl="1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امروز: خودبنيادي بشر</a:t>
            </a:r>
          </a:p>
          <a:p>
            <a:pPr marL="1028700" lvl="1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فردا: خودآگاهي و انتظار </a:t>
            </a:r>
            <a:r>
              <a:rPr lang="fa-IR" sz="2000" dirty="0" smtClean="0">
                <a:solidFill>
                  <a:schemeClr val="bg1"/>
                </a:solidFill>
                <a:cs typeface="Lotus" panose="00000400000000000000" pitchFamily="2" charset="-78"/>
              </a:rPr>
              <a:t>(انقلاب اسلامي)</a:t>
            </a:r>
            <a:endParaRPr lang="fa-IR" sz="3200" dirty="0" smtClean="0">
              <a:solidFill>
                <a:schemeClr val="bg1"/>
              </a:solidFill>
              <a:cs typeface="Lotus" panose="00000400000000000000" pitchFamily="2" charset="-78"/>
            </a:endParaRPr>
          </a:p>
          <a:p>
            <a:pPr marL="1028700" lvl="1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پس‌فردا: امّت واحده </a:t>
            </a:r>
            <a:r>
              <a:rPr lang="fa-IR" sz="2000" dirty="0" smtClean="0">
                <a:solidFill>
                  <a:schemeClr val="bg1"/>
                </a:solidFill>
                <a:cs typeface="Lotus" panose="00000400000000000000" pitchFamily="2" charset="-78"/>
              </a:rPr>
              <a:t>(ظهور)</a:t>
            </a:r>
            <a:endParaRPr lang="fa-IR" sz="3200" dirty="0" smtClean="0">
              <a:solidFill>
                <a:schemeClr val="bg1"/>
              </a:solidFill>
              <a:cs typeface="Lotus" panose="0000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264091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a-IR" b="0" i="0" dirty="0" smtClean="0">
                <a:cs typeface="Zeytoon" panose="00000400000000000000" pitchFamily="2" charset="-78"/>
              </a:rPr>
              <a:t>محسن اراكي</a:t>
            </a:r>
            <a:endParaRPr lang="fa-IR" b="0" i="0" dirty="0">
              <a:cs typeface="Zeytoon" panose="00000400000000000000" pitchFamily="2" charset="-78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999" y="1768475"/>
            <a:ext cx="5607241" cy="5092010"/>
          </a:xfrm>
        </p:spPr>
        <p:txBody>
          <a:bodyPr>
            <a:normAutofit/>
          </a:bodyPr>
          <a:lstStyle/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فقه كلان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مبتني بر مسائل كلان جامعه انساني بودن بخش عظيمي از فقه اسلام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عدم توجه فقهاي شيعه، به دليل دور بودن از حاكميت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نياز به استفاده از «روش غيرمستقيم» در استنباط براي دستيابي به فقه كلان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روش غيرمستقيم: استنباط احكام از احكام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54" r="19746" b="1513"/>
          <a:stretch/>
        </p:blipFill>
        <p:spPr>
          <a:xfrm>
            <a:off x="6290273" y="1661767"/>
            <a:ext cx="3285366" cy="5120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836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a-IR" b="0" i="0" dirty="0" smtClean="0">
                <a:cs typeface="Zeytoon" panose="00000400000000000000" pitchFamily="2" charset="-78"/>
              </a:rPr>
              <a:t>عبدالحميد واسطي</a:t>
            </a:r>
            <a:endParaRPr lang="fa-IR" b="0" i="0" dirty="0">
              <a:cs typeface="Zeytoon" panose="00000400000000000000" pitchFamily="2" charset="-78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841" y="1768475"/>
            <a:ext cx="6492239" cy="5092010"/>
          </a:xfrm>
        </p:spPr>
        <p:txBody>
          <a:bodyPr>
            <a:normAutofit/>
          </a:bodyPr>
          <a:lstStyle/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 اجتهاد سيستمي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 وجود نگاه خُرد و فردي در اجتهاد موجود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 انحصار توانايي اجتهاد موجود در كشف حكم جزئي فردي يا توصيف گزاره جزئي اخلاقي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ضرورت توليد الگوريتمي براي نگاه كلان و استراتژيك به گزاره‌هاي دين، مبتني بر:</a:t>
            </a:r>
          </a:p>
          <a:p>
            <a:pPr marL="1028700" lvl="1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اجتهاد جواهري</a:t>
            </a:r>
          </a:p>
          <a:p>
            <a:pPr marL="1028700" lvl="1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به‏كارگيري منطق سيستم‌سازي و مدل‌سازي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09" t="8058" r="31891" b="3528"/>
          <a:stretch/>
        </p:blipFill>
        <p:spPr>
          <a:xfrm>
            <a:off x="7321198" y="1705319"/>
            <a:ext cx="2254441" cy="5218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987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a-IR" b="0" i="0" dirty="0" smtClean="0">
                <a:cs typeface="Zeytoon" panose="00000400000000000000" pitchFamily="2" charset="-78"/>
              </a:rPr>
              <a:t>امام خميني (ره)</a:t>
            </a:r>
            <a:endParaRPr lang="fa-IR" b="0" i="0" dirty="0">
              <a:cs typeface="Zeytoon" panose="00000400000000000000" pitchFamily="2" charset="-78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46119" y="1768475"/>
            <a:ext cx="6329519" cy="5092010"/>
          </a:xfrm>
        </p:spPr>
        <p:txBody>
          <a:bodyPr>
            <a:normAutofit lnSpcReduction="10000"/>
          </a:bodyPr>
          <a:lstStyle/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حكومت؛ حقيقت اسلام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هدف حكومت: عدالت در همه زواياي زندگي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مطلوبيّت بالذات نداشتن احكام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عدالت به معناي تربيت انسان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درهم‌تنيدگي فقاهت با موضوع‌شناسي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حق تصميم فقيه بر اساس مصلحت اسلام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حكم اوّلي بودن مصلحت، نه حكم ثانوي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عدم محدوديّت در چارچوب احكام فرعيّه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96" t="1886" r="26081" b="17064"/>
          <a:stretch/>
        </p:blipFill>
        <p:spPr>
          <a:xfrm>
            <a:off x="503999" y="1676400"/>
            <a:ext cx="2437321" cy="5389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551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a-IR" b="0" i="0" dirty="0" smtClean="0">
                <a:cs typeface="Zeytoon" panose="00000400000000000000" pitchFamily="2" charset="-78"/>
              </a:rPr>
              <a:t>سيدمنيرالدين حسيني</a:t>
            </a:r>
            <a:endParaRPr lang="fa-IR" b="0" i="0" dirty="0">
              <a:cs typeface="Zeytoon" panose="00000400000000000000" pitchFamily="2" charset="-78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999" y="1776110"/>
            <a:ext cx="6101080" cy="5092010"/>
          </a:xfrm>
        </p:spPr>
        <p:txBody>
          <a:bodyPr>
            <a:normAutofit fontScale="92500"/>
          </a:bodyPr>
          <a:lstStyle/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 اجتهاد مبتني بر علوم اصول فقه احكام حكومتي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تزاحم دائمي ميان موضوعات احكام حكومتي، دليل ناظر بودن آن بر الگوي تخصيص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فقه حكومتي؛‌ متولّي سرپرستي، رشد و كمال جامعه اسلامي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حقيقي دانستن جامعه به عنوان يك كلّ متغيّر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هماهنگي ابعاد: سياسي، فرهنگي، اقتصادي جامعه، در سايه فقه حكومتي</a:t>
            </a:r>
          </a:p>
          <a:p>
            <a:pPr marL="342900" indent="-342900" algn="just" rtl="1">
              <a:buSzPct val="60000"/>
              <a:buFont typeface="Wingdings 3" panose="05040102010807070707" pitchFamily="18" charset="2"/>
              <a:buChar char=""/>
            </a:pPr>
            <a:r>
              <a:rPr lang="fa-IR" sz="3200" dirty="0" smtClean="0">
                <a:solidFill>
                  <a:schemeClr val="bg1"/>
                </a:solidFill>
                <a:cs typeface="Lotus" panose="00000400000000000000" pitchFamily="2" charset="-78"/>
              </a:rPr>
              <a:t>نياز به توليد معادلات اسلامي بر مبناي فقه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10" t="-297" r="24597" b="297"/>
          <a:stretch/>
        </p:blipFill>
        <p:spPr>
          <a:xfrm>
            <a:off x="6811197" y="1729755"/>
            <a:ext cx="2764442" cy="5130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114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roduc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18121" y="1361912"/>
            <a:ext cx="6244384" cy="4683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165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2119" y="5376240"/>
            <a:ext cx="3031681" cy="1262160"/>
          </a:xfrm>
        </p:spPr>
        <p:txBody>
          <a:bodyPr/>
          <a:lstStyle/>
          <a:p>
            <a:r>
              <a:rPr lang="fa-IR" sz="4000" b="0" i="0" dirty="0" smtClean="0">
                <a:cs typeface="Zeytoon" panose="00000400000000000000" pitchFamily="2" charset="-78"/>
              </a:rPr>
              <a:t>والسلام</a:t>
            </a:r>
            <a:endParaRPr lang="fa-IR" sz="4000" b="0" i="0" dirty="0">
              <a:cs typeface="Zeytoon" panose="0000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42724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s-novelty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lyt-brow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../../../../Program%20Files%20(x86)/OpenOffice%204/share/template/en-US/presnt/prs-novelty.otp</Template>
  <TotalTime>163</TotalTime>
  <Words>338</Words>
  <Application>Microsoft Office PowerPoint</Application>
  <PresentationFormat>Custom</PresentationFormat>
  <Paragraphs>47</Paragraphs>
  <Slides>9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21" baseType="lpstr">
      <vt:lpstr>Arial Unicode MS</vt:lpstr>
      <vt:lpstr>Albany</vt:lpstr>
      <vt:lpstr>Arial</vt:lpstr>
      <vt:lpstr>Calibri</vt:lpstr>
      <vt:lpstr>HG Mincho Light J</vt:lpstr>
      <vt:lpstr>Lotus</vt:lpstr>
      <vt:lpstr>Tahoma</vt:lpstr>
      <vt:lpstr>Thorndale</vt:lpstr>
      <vt:lpstr>Wingdings 3</vt:lpstr>
      <vt:lpstr>Zeytoon</vt:lpstr>
      <vt:lpstr>prs-novelty</vt:lpstr>
      <vt:lpstr>lyt-brown</vt:lpstr>
      <vt:lpstr>به نام خدا</vt:lpstr>
      <vt:lpstr>سيدمحمدباقر صدر</vt:lpstr>
      <vt:lpstr>سيداحمد فرديد</vt:lpstr>
      <vt:lpstr>محسن اراكي</vt:lpstr>
      <vt:lpstr>عبدالحميد واسطي</vt:lpstr>
      <vt:lpstr>امام خميني (ره)</vt:lpstr>
      <vt:lpstr>سيدمنيرالدين حسيني</vt:lpstr>
      <vt:lpstr>PowerPoint Presentation</vt:lpstr>
      <vt:lpstr>والسلام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a New Product</dc:title>
  <dc:creator>Test</dc:creator>
  <dc:description>General introduction of a new product taking customer wishes into account</dc:description>
  <cp:lastModifiedBy>Test</cp:lastModifiedBy>
  <cp:revision>17</cp:revision>
  <dcterms:created xsi:type="dcterms:W3CDTF">2017-01-15T08:46:50Z</dcterms:created>
  <dcterms:modified xsi:type="dcterms:W3CDTF">2017-01-15T08:26:18Z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 0">
    <vt:lpwstr/>
  </property>
  <property fmtid="{D5CDD505-2E9C-101B-9397-08002B2CF9AE}" pid="3" name="Info 1">
    <vt:lpwstr/>
  </property>
  <property fmtid="{D5CDD505-2E9C-101B-9397-08002B2CF9AE}" pid="4" name="Info 2">
    <vt:lpwstr/>
  </property>
  <property fmtid="{D5CDD505-2E9C-101B-9397-08002B2CF9AE}" pid="5" name="Info 3">
    <vt:lpwstr/>
  </property>
</Properties>
</file>