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7" r:id="rId2"/>
    <p:sldId id="256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444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33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20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6412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380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1425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190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82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71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68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81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7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52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60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69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949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06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87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0" y="1609725"/>
            <a:ext cx="495300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10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0370"/>
          </a:xfrm>
        </p:spPr>
        <p:txBody>
          <a:bodyPr>
            <a:normAutofit/>
          </a:bodyPr>
          <a:lstStyle/>
          <a:p>
            <a:pPr rtl="1"/>
            <a:r>
              <a:rPr lang="fa-IR" dirty="0" smtClean="0"/>
              <a:t>محوريّت اختيار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9167" y="2116183"/>
            <a:ext cx="7045234" cy="4349931"/>
          </a:xfrm>
        </p:spPr>
        <p:txBody>
          <a:bodyPr>
            <a:normAutofit/>
          </a:bodyPr>
          <a:lstStyle/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تنافي اختيار و </a:t>
            </a:r>
            <a:r>
              <a:rPr lang="fa-IR" dirty="0" smtClean="0"/>
              <a:t>عليّت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ناسازگاري عليّت تجريدي با تمامي تعاريف </a:t>
            </a:r>
            <a:r>
              <a:rPr lang="fa-IR" dirty="0" smtClean="0"/>
              <a:t>اختيار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ضرورت وجود رابطه عليّت به معنايي غيرتجريدي و غيرانتزاعي</a:t>
            </a:r>
            <a:endParaRPr lang="fa-IR" dirty="0" smtClean="0"/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تنافي اختيار با اصالت ذات و </a:t>
            </a:r>
            <a:r>
              <a:rPr lang="fa-IR" dirty="0" smtClean="0"/>
              <a:t>كيفيّت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محصول بودن كيفيت براي اختيار؛ اختيار موجد </a:t>
            </a:r>
            <a:r>
              <a:rPr lang="fa-IR" dirty="0" smtClean="0"/>
              <a:t>كيفيّت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عدم امكان جمع منطقي ميان اصالت ماهيت و اصالت وجود با اختيار</a:t>
            </a:r>
            <a:endParaRPr lang="fa-IR" dirty="0" smtClean="0"/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تبعيت علم و آگاهي از </a:t>
            </a:r>
            <a:r>
              <a:rPr lang="fa-IR" dirty="0" smtClean="0"/>
              <a:t>اختيار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نياز حصول  تدريجي علم به </a:t>
            </a:r>
            <a:r>
              <a:rPr lang="fa-IR" dirty="0" smtClean="0"/>
              <a:t>اختيار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امكان </a:t>
            </a:r>
            <a:r>
              <a:rPr lang="fa-IR" dirty="0"/>
              <a:t>رشد تمامي علوم و زياده و نقصان، به دليل حضور و تأثير جهت اختيار در </a:t>
            </a:r>
            <a:r>
              <a:rPr lang="fa-IR" dirty="0" smtClean="0"/>
              <a:t>آن‌ها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تحقق اختيار همراه با علم اجمالي و متأخر بودن تبيين علم اجمالي نسبت به اختيار</a:t>
            </a:r>
            <a:endParaRPr lang="fa-IR" dirty="0" smtClean="0"/>
          </a:p>
          <a:p>
            <a:pPr algn="r" rtl="1">
              <a:buFont typeface="Wingdings 3" panose="05040102010807070707" pitchFamily="18" charset="2"/>
              <a:buChar char=""/>
            </a:pP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1483851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0370"/>
          </a:xfrm>
        </p:spPr>
        <p:txBody>
          <a:bodyPr>
            <a:normAutofit/>
          </a:bodyPr>
          <a:lstStyle/>
          <a:p>
            <a:pPr rtl="1"/>
            <a:r>
              <a:rPr lang="fa-IR" dirty="0" smtClean="0"/>
              <a:t>محوريّت اختيار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9167" y="1554481"/>
            <a:ext cx="7045234" cy="4911634"/>
          </a:xfrm>
        </p:spPr>
        <p:txBody>
          <a:bodyPr>
            <a:normAutofit/>
          </a:bodyPr>
          <a:lstStyle/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نياز </a:t>
            </a:r>
            <a:r>
              <a:rPr lang="fa-IR" dirty="0"/>
              <a:t>تكامل و رشد به </a:t>
            </a:r>
            <a:r>
              <a:rPr lang="fa-IR" dirty="0" smtClean="0"/>
              <a:t>اختيار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ضرورت وجود اختيار براي تحقق </a:t>
            </a:r>
            <a:r>
              <a:rPr lang="fa-IR" dirty="0" smtClean="0"/>
              <a:t>پرستش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ضرورت اعطاي اختيار به مخلوق، در صورت خلق او به عنوان </a:t>
            </a:r>
            <a:r>
              <a:rPr lang="fa-IR" dirty="0" smtClean="0"/>
              <a:t>خليفه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تعريف قرب الي الله به توسعه اختيار از طريق شكر منعم</a:t>
            </a:r>
            <a:endParaRPr lang="fa-IR" dirty="0" smtClean="0"/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تفاوت اختيار با </a:t>
            </a:r>
            <a:r>
              <a:rPr lang="fa-IR" dirty="0" smtClean="0"/>
              <a:t>انتخاب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اختيار به معناي انتخاب جهت؛ پيش از تحقق </a:t>
            </a:r>
            <a:r>
              <a:rPr lang="fa-IR" dirty="0" smtClean="0"/>
              <a:t>آگاهي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انتخاب به معناي سنجش دو راه موجود با يكديگر؛ پس از تحقق </a:t>
            </a:r>
            <a:r>
              <a:rPr lang="fa-IR" dirty="0" smtClean="0"/>
              <a:t>آگاهي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تفاوت انتخاب به معناي بهينه‌گزيني با اختيار به معناي حاكميّت بر </a:t>
            </a:r>
            <a:r>
              <a:rPr lang="fa-IR" dirty="0" smtClean="0"/>
              <a:t>جهت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اختيار به معناي حاكميّت بر قانون و تفاوت اساسي آن با انتخاب</a:t>
            </a:r>
            <a:endParaRPr lang="fa-IR" dirty="0" smtClean="0"/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تبعيت ماده و معادلات فيزيك از </a:t>
            </a:r>
            <a:r>
              <a:rPr lang="fa-IR" dirty="0" smtClean="0"/>
              <a:t>اختيار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تبعيّت «اشعه» از اختيار انسان؛ به عنوان مبناي علم فيزيك در تشعشع، تموّج و </a:t>
            </a:r>
            <a:r>
              <a:rPr lang="fa-IR" dirty="0" smtClean="0"/>
              <a:t>تجسّد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حضور اختيار انسان در سطح مولكولي، با توجه به تبعيّت اشعه از اختيار انسان</a:t>
            </a:r>
            <a:endParaRPr lang="fa-IR" dirty="0" smtClean="0"/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فيزيك حيات به مثابه علم مطالعه قاعده‌مند و رياضي‌شده رفتار اختيار</a:t>
            </a:r>
            <a:endParaRPr lang="fa-IR" dirty="0" smtClean="0"/>
          </a:p>
          <a:p>
            <a:pPr algn="r" rtl="1">
              <a:buFont typeface="Wingdings 3" panose="05040102010807070707" pitchFamily="18" charset="2"/>
              <a:buChar char=""/>
            </a:pP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3910589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0370"/>
          </a:xfrm>
        </p:spPr>
        <p:txBody>
          <a:bodyPr>
            <a:normAutofit/>
          </a:bodyPr>
          <a:lstStyle/>
          <a:p>
            <a:pPr rtl="1"/>
            <a:r>
              <a:rPr lang="fa-IR" dirty="0" smtClean="0"/>
              <a:t>محدوديّت اختيار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9167" y="1554481"/>
            <a:ext cx="7045234" cy="4911634"/>
          </a:xfrm>
        </p:spPr>
        <p:txBody>
          <a:bodyPr anchor="ctr">
            <a:normAutofit/>
          </a:bodyPr>
          <a:lstStyle/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مطلق نبودن امداد براي قدرت‌الطلب و محدود بودن آن به مشيّت </a:t>
            </a:r>
            <a:r>
              <a:rPr lang="fa-IR" dirty="0" smtClean="0"/>
              <a:t>بالغه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عدم امكان مخالفت اختيار با مراتب اشتداد </a:t>
            </a:r>
            <a:r>
              <a:rPr lang="fa-IR" dirty="0" smtClean="0"/>
              <a:t>عالم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عدم امكان تناقض اختيارات در مراتب مختلف؛ با تعريف اختيار به طلب </a:t>
            </a:r>
            <a:r>
              <a:rPr lang="fa-IR" dirty="0" smtClean="0"/>
              <a:t>ولايت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بازگشت اختيار به فاعليت تركيبي عبد و حضرت </a:t>
            </a:r>
            <a:r>
              <a:rPr lang="fa-IR" dirty="0" smtClean="0"/>
              <a:t>حق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مقيّد و محدود بودن اختيار به شاء منصب </a:t>
            </a:r>
            <a:r>
              <a:rPr lang="fa-IR" dirty="0" smtClean="0"/>
              <a:t>بالاتر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نياز اختيار به بستر و زمينه براي ظهور و پيدايش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1753915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0370"/>
          </a:xfrm>
        </p:spPr>
        <p:txBody>
          <a:bodyPr>
            <a:normAutofit/>
          </a:bodyPr>
          <a:lstStyle/>
          <a:p>
            <a:pPr rtl="1"/>
            <a:r>
              <a:rPr lang="fa-IR" dirty="0" smtClean="0"/>
              <a:t>سطوح اختيار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646" y="1554481"/>
            <a:ext cx="7776755" cy="4911634"/>
          </a:xfrm>
        </p:spPr>
        <p:txBody>
          <a:bodyPr anchor="ctr">
            <a:normAutofit/>
          </a:bodyPr>
          <a:lstStyle/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قدرت‌الطلب؛ عنوان نازل‌ترين مرحله اختيار در </a:t>
            </a:r>
            <a:r>
              <a:rPr lang="fa-IR" dirty="0" smtClean="0"/>
              <a:t>شناخت‌شناسي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تقسيم اختيار به سه طبقه: محوري، تصرّفي و </a:t>
            </a:r>
            <a:r>
              <a:rPr lang="fa-IR" dirty="0" smtClean="0"/>
              <a:t>تبعي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اختصاص اختيار محوري به فاعليت حضرت حق و معصومين(ع) به عنوان اولياء </a:t>
            </a:r>
            <a:r>
              <a:rPr lang="fa-IR" dirty="0" smtClean="0"/>
              <a:t>نِعَم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محوريّت اختيار حضرت حق در تكوين </a:t>
            </a:r>
            <a:r>
              <a:rPr lang="fa-IR" dirty="0" smtClean="0"/>
              <a:t>عالم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محوريّت اختيار معصومين(ع) در </a:t>
            </a:r>
            <a:r>
              <a:rPr lang="fa-IR" dirty="0" smtClean="0"/>
              <a:t>تاريخ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اختصاص اختيار تصرّفي به انسان و جامعه و اختيار تبعي به </a:t>
            </a:r>
            <a:r>
              <a:rPr lang="fa-IR" dirty="0" smtClean="0"/>
              <a:t>غيرانسان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حضور اختيار يك انسان در اختيار ديگري، در جهت پيدايش موجودات </a:t>
            </a:r>
            <a:r>
              <a:rPr lang="fa-IR" dirty="0" smtClean="0"/>
              <a:t>تبعي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سه عنصر «سرعت، دقت، تأثير» به عنوان شاخصه‌هاي توسعه اختيار در نظام كثرت </a:t>
            </a:r>
            <a:r>
              <a:rPr lang="fa-IR" dirty="0" smtClean="0"/>
              <a:t>اختيارات</a:t>
            </a:r>
          </a:p>
        </p:txBody>
      </p:sp>
    </p:spTree>
    <p:extLst>
      <p:ext uri="{BB962C8B-B14F-4D97-AF65-F5344CB8AC3E}">
        <p14:creationId xmlns:p14="http://schemas.microsoft.com/office/powerpoint/2010/main" val="3979156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lumMod val="40000"/>
                <a:lumOff val="6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8" y="4754879"/>
            <a:ext cx="3253776" cy="183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051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Titr" panose="00000700000000000000" pitchFamily="2" charset="-78"/>
              </a:rPr>
              <a:t>تعريف اختيار</a:t>
            </a:r>
            <a:endParaRPr lang="en-US" dirty="0">
              <a:cs typeface="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Titr" panose="00000700000000000000" pitchFamily="2" charset="-78"/>
              </a:rPr>
              <a:t>بر مبناي استاد سيدمنيرالدين حسيني الهاشمي (ره)</a:t>
            </a:r>
            <a:endParaRPr lang="en-US" dirty="0">
              <a:cs typeface="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6170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تغيير مبناي فلسفي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390503"/>
            <a:ext cx="6591985" cy="3971108"/>
          </a:xfrm>
        </p:spPr>
        <p:txBody>
          <a:bodyPr>
            <a:normAutofit/>
          </a:bodyPr>
          <a:lstStyle/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عدم امكان تعريف اختيار بدون تغيير مبناي فلسفي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شرح اجمالي از مبناي فلسفي استاد حسيني (ره)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كاربردي بودن جزوه طبقه‌بندي روند، اركان و مدل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مواجه بودن هر فيلسوفي با سه مسأله اصلي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نسبت ميان وحدت و كثرت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نسبت ميان زمان و مكان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نسبت ميان آگاهي و اختيار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تغيير مبناي فلسفي براي پاسخگويي به سه مسأله فوق</a:t>
            </a:r>
          </a:p>
        </p:txBody>
      </p:sp>
    </p:spTree>
    <p:extLst>
      <p:ext uri="{BB962C8B-B14F-4D97-AF65-F5344CB8AC3E}">
        <p14:creationId xmlns:p14="http://schemas.microsoft.com/office/powerpoint/2010/main" val="479378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0370"/>
          </a:xfrm>
        </p:spPr>
        <p:txBody>
          <a:bodyPr>
            <a:normAutofit/>
          </a:bodyPr>
          <a:lstStyle/>
          <a:p>
            <a:pPr rtl="1"/>
            <a:r>
              <a:rPr lang="fa-IR" dirty="0" smtClean="0"/>
              <a:t>دليل تغيير مبناي فلسفي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789611"/>
            <a:ext cx="6591985" cy="4572000"/>
          </a:xfrm>
        </p:spPr>
        <p:txBody>
          <a:bodyPr>
            <a:normAutofit/>
          </a:bodyPr>
          <a:lstStyle/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ناتواني توصيفي اصالت ذات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امتناع تعريف نسبت ميان وحدت و كثرت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وحدت مطلق يا اين‌هماني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كثرت مطلق يا تباين به تمام ذات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ناتواني توصيفي اصالت ربط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امتناع تعريف نسبت ميان زمان و مكان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ايستايي مطلق و نفي حركت و تغيير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تبديل شدن زمان به يكي از ابعاد مكان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ناتواني توصيفي اصالت تعلّق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امتناع تعريف نسبت ميان آگاهي و اختيار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منتهي شدن به ايستايي با نقشه ثابت و پايان يافتن حركت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پيدايش مبناي اصالت فاعليت با محور بودن اختيار</a:t>
            </a:r>
          </a:p>
        </p:txBody>
      </p:sp>
    </p:spTree>
    <p:extLst>
      <p:ext uri="{BB962C8B-B14F-4D97-AF65-F5344CB8AC3E}">
        <p14:creationId xmlns:p14="http://schemas.microsoft.com/office/powerpoint/2010/main" val="3946723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0370"/>
          </a:xfrm>
        </p:spPr>
        <p:txBody>
          <a:bodyPr>
            <a:normAutofit/>
          </a:bodyPr>
          <a:lstStyle/>
          <a:p>
            <a:pPr rtl="1"/>
            <a:r>
              <a:rPr lang="fa-IR" dirty="0" smtClean="0"/>
              <a:t>اصالت ربط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011679"/>
            <a:ext cx="6591985" cy="4349931"/>
          </a:xfrm>
        </p:spPr>
        <p:txBody>
          <a:bodyPr>
            <a:normAutofit/>
          </a:bodyPr>
          <a:lstStyle/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كيفيّت و آثار خارجي موجودات منتسب به ذات آن‌ها نيست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در صورت انتساب آثار و عوارض به ذات، تغيير محال مي‌شود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در صورت اختصاص آثار به ذات، ارتباط ما با اشياء قطع مي‌شود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با اصالت ذات ما هيچ درك و فهمي از اشياء نخواهيم داشت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اصالت ذات به انفصال و تباين مطلق موجودات منتهي مي‌شود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ارتباط علّت با معلول قطع شده و رابطه عليّت با مشكل مواجه مي‌شود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نسبت ميان اشياء و ربط ميان آن‌هاست كه كيفيّات را توليد مي‌كند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مكان و زمان شيء تغيير كند، عوارض نه‌گانه آن تغيير مي‌كند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جاذبه و فشار موجودات پيراموني‌ست كه وضعيت هر موجود را تعيين مي‌كند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درك ما از اشياء تابع نسبت ميان ما و آن‌هاست</a:t>
            </a:r>
          </a:p>
        </p:txBody>
      </p:sp>
    </p:spTree>
    <p:extLst>
      <p:ext uri="{BB962C8B-B14F-4D97-AF65-F5344CB8AC3E}">
        <p14:creationId xmlns:p14="http://schemas.microsoft.com/office/powerpoint/2010/main" val="2563384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0370"/>
          </a:xfrm>
        </p:spPr>
        <p:txBody>
          <a:bodyPr>
            <a:normAutofit/>
          </a:bodyPr>
          <a:lstStyle/>
          <a:p>
            <a:pPr rtl="1"/>
            <a:r>
              <a:rPr lang="fa-IR" dirty="0" smtClean="0"/>
              <a:t>اصالت تعلّق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037806"/>
            <a:ext cx="6591985" cy="4323804"/>
          </a:xfrm>
        </p:spPr>
        <p:txBody>
          <a:bodyPr>
            <a:normAutofit/>
          </a:bodyPr>
          <a:lstStyle/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اصل بودن ربط در پيدايش كيفيّات، به ثبات و ايستايي منجر مي‌شود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تمام ارتباط‌ها وجود دارد و تغيير نمي‌كند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هيچ ربط جديدي پديد نمي‌آيد و ربطي قطع نمي‌شود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آن‌چه ما تغيير مي‌ناميم در حقيقت همين الآن وجود دارد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آينده تبديل مي‌شود به مكاني كه ما قادر به درك فعلي آن نيستيم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تمام موجودات يك بُعد مكاني چهارم پيدا مي‌كنند كه نام آن زمان است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/>
              <a:t>زمان نفي مي‌شود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ايجاد ربط ميان دو موجود نياز به ميل و كششي از دو طرف دارد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ربط در صورتي پديد مي‌آيد كه موجودات ميل به تركيب با هم داشته باشند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هر شيء ميل تركيبي با بعضي از اشياء دارد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در صورتي كه ميل تركيبي به برقراري ربط منتهي شود تغيير رخ مي‌دهد</a:t>
            </a:r>
          </a:p>
        </p:txBody>
      </p:sp>
    </p:spTree>
    <p:extLst>
      <p:ext uri="{BB962C8B-B14F-4D97-AF65-F5344CB8AC3E}">
        <p14:creationId xmlns:p14="http://schemas.microsoft.com/office/powerpoint/2010/main" val="3673562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0370"/>
          </a:xfrm>
        </p:spPr>
        <p:txBody>
          <a:bodyPr>
            <a:normAutofit/>
          </a:bodyPr>
          <a:lstStyle/>
          <a:p>
            <a:pPr rtl="1"/>
            <a:r>
              <a:rPr lang="fa-IR" dirty="0" smtClean="0"/>
              <a:t>اصالت فاعليّت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9167" y="1423851"/>
            <a:ext cx="7045234" cy="5329646"/>
          </a:xfrm>
        </p:spPr>
        <p:txBody>
          <a:bodyPr>
            <a:normAutofit/>
          </a:bodyPr>
          <a:lstStyle/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پايان يافتن تمام تغييرات در صورت تغيير نكردن ميل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اگر ميل تركيبي دليل برقراري ربط باشد حركت تمام مي‌شود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تمام ربط‌هاي بالقوّه به تدريج بالفعل شده و ايستا مي‌شود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سرعت تغييرات كاهش يافته و به صفر مي‌رسد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حركت تمام اجزاي عالم كندشونده خواهد بود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حالت و ميل دروني موجودات تغيير مي‌كند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هيج موجودي قادر به تغيير درون خود نيست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ميل تركيبي دروني موجودات توسط فاعل مافوق آن‌ها متحوّل مي‌شود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دليل تصرّف فاعل مافوق در حالات مادون به دليل تصميمات مادون است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هر فاعلي در گستره‌اي تعيين شده از مافوق داراي اختيار است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هر اختيار، تصميم و فعلي تبديل به قانون و رابطه عليّت خاصّ براي مادون مي‌شود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فاعل مافوق در صورت هماهنگ يافتن تصميمات مادون، قدرت او را توسعه مي‌دهد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ناهماهنگي تصميمات فاعل مادون با ميل مافوق، كاهش قلمرو اختيار را در بر دارد</a:t>
            </a:r>
          </a:p>
          <a:p>
            <a:pPr lvl="1"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با اصالت اختيار و فاعليت، حركت هرگز تمام نمي‌شود و پايان نمي‌يابد</a:t>
            </a:r>
          </a:p>
        </p:txBody>
      </p:sp>
    </p:spTree>
    <p:extLst>
      <p:ext uri="{BB962C8B-B14F-4D97-AF65-F5344CB8AC3E}">
        <p14:creationId xmlns:p14="http://schemas.microsoft.com/office/powerpoint/2010/main" val="477419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0370"/>
          </a:xfrm>
        </p:spPr>
        <p:txBody>
          <a:bodyPr>
            <a:normAutofit/>
          </a:bodyPr>
          <a:lstStyle/>
          <a:p>
            <a:pPr rtl="1"/>
            <a:r>
              <a:rPr lang="fa-IR" dirty="0" smtClean="0"/>
              <a:t>تعاريف اختيار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9167" y="1815737"/>
            <a:ext cx="7045234" cy="4650377"/>
          </a:xfrm>
        </p:spPr>
        <p:txBody>
          <a:bodyPr>
            <a:normAutofit/>
          </a:bodyPr>
          <a:lstStyle/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تعريف اختيار به امكان فعل و ترك؛ امكان اطاعت و </a:t>
            </a:r>
            <a:r>
              <a:rPr lang="fa-IR" dirty="0" smtClean="0"/>
              <a:t>عصيان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تعريف منطقي اختيار به: وجودي كه تحت ضرورت نسبت عمل </a:t>
            </a:r>
            <a:r>
              <a:rPr lang="fa-IR" dirty="0" smtClean="0"/>
              <a:t>نمي‌كند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تعريف اختيار به له أن يفعل و له أن </a:t>
            </a:r>
            <a:r>
              <a:rPr lang="fa-IR" dirty="0" smtClean="0"/>
              <a:t>لايفعل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تعريف اختيار به حاكميّت بر </a:t>
            </a:r>
            <a:r>
              <a:rPr lang="fa-IR" dirty="0" smtClean="0"/>
              <a:t>ربط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تعريف </a:t>
            </a:r>
            <a:r>
              <a:rPr lang="fa-IR" dirty="0"/>
              <a:t>اختيار به نقيض كيفيت؛ سلب كيفيت‌هاي </a:t>
            </a:r>
            <a:r>
              <a:rPr lang="fa-IR" dirty="0" smtClean="0"/>
              <a:t>متعدّد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تعريف اختيار به محصول كيفيت؛ اصل گرفتن كيفيت در </a:t>
            </a:r>
            <a:r>
              <a:rPr lang="fa-IR" dirty="0" smtClean="0"/>
              <a:t>اختيار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تعريف اختيار به منشأ كيفيت؛ محصول بودن كيفيت براي </a:t>
            </a:r>
            <a:r>
              <a:rPr lang="fa-IR" dirty="0" smtClean="0"/>
              <a:t>اختيار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تعريف شخص مختار به اختيار به علاوه </a:t>
            </a:r>
            <a:r>
              <a:rPr lang="fa-IR" dirty="0" smtClean="0"/>
              <a:t>كيفيّت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اختيار به عنوان اساس پيدايش نسبت‌ها و تناسبات </a:t>
            </a:r>
            <a:r>
              <a:rPr lang="fa-IR" dirty="0" smtClean="0"/>
              <a:t>عيني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تعريف اختيار به تعلق به ولايت؛ طلب تصرّف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تعريف اختيار به طلب نيابت و طلب تصرّف و تعلّق به ولايت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98710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0370"/>
          </a:xfrm>
        </p:spPr>
        <p:txBody>
          <a:bodyPr>
            <a:normAutofit/>
          </a:bodyPr>
          <a:lstStyle/>
          <a:p>
            <a:pPr rtl="1"/>
            <a:r>
              <a:rPr lang="fa-IR" dirty="0" smtClean="0"/>
              <a:t>الزامات تعريف صحيح از اختيار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9167" y="1907177"/>
            <a:ext cx="7045234" cy="4558937"/>
          </a:xfrm>
        </p:spPr>
        <p:txBody>
          <a:bodyPr>
            <a:normAutofit/>
          </a:bodyPr>
          <a:lstStyle/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قابل تعريف نبودن اختيار بدون تعريف فاعليت و ولايت</a:t>
            </a:r>
            <a:endParaRPr lang="fa-IR" dirty="0" smtClean="0"/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اصل </a:t>
            </a:r>
            <a:r>
              <a:rPr lang="fa-IR" dirty="0"/>
              <a:t>بودن نظام ولايت در پيدايش و توسعه </a:t>
            </a:r>
            <a:r>
              <a:rPr lang="fa-IR" dirty="0" smtClean="0"/>
              <a:t>اختيار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داراي اختيار بودن جميع مراتب </a:t>
            </a:r>
            <a:r>
              <a:rPr lang="fa-IR" dirty="0" smtClean="0"/>
              <a:t>ولايت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ضرورت تعريف اختيار به نحو غيرتفويضي و </a:t>
            </a:r>
            <a:r>
              <a:rPr lang="fa-IR" dirty="0" smtClean="0"/>
              <a:t>غيرجبري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اصل بودن اختيار در جهت‌گيري </a:t>
            </a:r>
            <a:r>
              <a:rPr lang="fa-IR" dirty="0" smtClean="0"/>
              <a:t>بشر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قدرت بر طلب؛ نازل‌ترين تعريف براي </a:t>
            </a:r>
            <a:r>
              <a:rPr lang="fa-IR" dirty="0" smtClean="0"/>
              <a:t>اختيار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طلب </a:t>
            </a:r>
            <a:r>
              <a:rPr lang="fa-IR" dirty="0"/>
              <a:t>ولايت و نيابت؛ طلب نيابت ملكوتي يا طلب نيابت </a:t>
            </a:r>
            <a:r>
              <a:rPr lang="fa-IR" dirty="0" smtClean="0"/>
              <a:t>حيواني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 smtClean="0"/>
              <a:t>طلب </a:t>
            </a:r>
            <a:r>
              <a:rPr lang="fa-IR" dirty="0"/>
              <a:t>تصرّف در ساير </a:t>
            </a:r>
            <a:r>
              <a:rPr lang="fa-IR" dirty="0" smtClean="0"/>
              <a:t>موجودات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امكان تصرّف قدرت‌الطلب در عينيّات؛ به واسطه امداد </a:t>
            </a:r>
            <a:r>
              <a:rPr lang="fa-IR" dirty="0" smtClean="0"/>
              <a:t>شدن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اختيار به معناي قدرت بر جعل و </a:t>
            </a:r>
            <a:r>
              <a:rPr lang="fa-IR" dirty="0" smtClean="0"/>
              <a:t>خلق</a:t>
            </a:r>
          </a:p>
          <a:p>
            <a:pPr algn="r" rtl="1">
              <a:buFont typeface="Wingdings 3" panose="05040102010807070707" pitchFamily="18" charset="2"/>
              <a:buChar char=""/>
            </a:pPr>
            <a:r>
              <a:rPr lang="fa-IR" dirty="0"/>
              <a:t>تعريف شدن جبر در ذيل اختيار، در تعريف اختيار به طلب نيابت و خلافت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3600726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نمايش">
      <a:majorFont>
        <a:latin typeface="Century Gothic"/>
        <a:ea typeface=""/>
        <a:cs typeface="Titr"/>
      </a:majorFont>
      <a:minorFont>
        <a:latin typeface="Century Gothic"/>
        <a:ea typeface=""/>
        <a:cs typeface="Titr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347</TotalTime>
  <Words>1149</Words>
  <Application>Microsoft Office PowerPoint</Application>
  <PresentationFormat>On-screen Show (4:3)</PresentationFormat>
  <Paragraphs>127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Titr</vt:lpstr>
      <vt:lpstr>Wingdings 3</vt:lpstr>
      <vt:lpstr>Wisp</vt:lpstr>
      <vt:lpstr>PowerPoint Presentation</vt:lpstr>
      <vt:lpstr>تعريف اختيار</vt:lpstr>
      <vt:lpstr>تغيير مبناي فلسفي</vt:lpstr>
      <vt:lpstr>دليل تغيير مبناي فلسفي</vt:lpstr>
      <vt:lpstr>اصالت ربط</vt:lpstr>
      <vt:lpstr>اصالت تعلّق</vt:lpstr>
      <vt:lpstr>اصالت فاعليّت</vt:lpstr>
      <vt:lpstr>تعاريف اختيار</vt:lpstr>
      <vt:lpstr>الزامات تعريف صحيح از اختيار</vt:lpstr>
      <vt:lpstr>محوريّت اختيار</vt:lpstr>
      <vt:lpstr>محوريّت اختيار</vt:lpstr>
      <vt:lpstr>محدوديّت اختيار</vt:lpstr>
      <vt:lpstr>سطوح اختيار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20</cp:revision>
  <dcterms:created xsi:type="dcterms:W3CDTF">2018-12-02T11:48:34Z</dcterms:created>
  <dcterms:modified xsi:type="dcterms:W3CDTF">2018-12-03T12:49:29Z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